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2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bs-Latn-B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bs-Latn-BA"/>
          </a:p>
        </p:txBody>
      </p:sp>
      <p:sp>
        <p:nvSpPr>
          <p:cNvPr id="4" name="Date Placeholder 3"/>
          <p:cNvSpPr>
            <a:spLocks noGrp="1"/>
          </p:cNvSpPr>
          <p:nvPr>
            <p:ph type="dt" sz="half" idx="10"/>
          </p:nvPr>
        </p:nvSpPr>
        <p:spPr/>
        <p:txBody>
          <a:bodyPr/>
          <a:lstStyle/>
          <a:p>
            <a:fld id="{D9F78955-FA6D-4105-BAB4-081EA229CDBC}" type="datetimeFigureOut">
              <a:rPr lang="bs-Latn-BA" smtClean="0"/>
              <a:t>16.1.2018</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BA73F98-BCE5-4106-83CE-C17A5D342210}" type="slidenum">
              <a:rPr lang="bs-Latn-BA" smtClean="0"/>
              <a:t>‹#›</a:t>
            </a:fld>
            <a:endParaRPr lang="bs-Latn-BA"/>
          </a:p>
        </p:txBody>
      </p:sp>
    </p:spTree>
    <p:extLst>
      <p:ext uri="{BB962C8B-B14F-4D97-AF65-F5344CB8AC3E}">
        <p14:creationId xmlns:p14="http://schemas.microsoft.com/office/powerpoint/2010/main" val="108732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D9F78955-FA6D-4105-BAB4-081EA229CDBC}" type="datetimeFigureOut">
              <a:rPr lang="bs-Latn-BA" smtClean="0"/>
              <a:t>16.1.2018</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BA73F98-BCE5-4106-83CE-C17A5D342210}" type="slidenum">
              <a:rPr lang="bs-Latn-BA" smtClean="0"/>
              <a:t>‹#›</a:t>
            </a:fld>
            <a:endParaRPr lang="bs-Latn-BA"/>
          </a:p>
        </p:txBody>
      </p:sp>
    </p:spTree>
    <p:extLst>
      <p:ext uri="{BB962C8B-B14F-4D97-AF65-F5344CB8AC3E}">
        <p14:creationId xmlns:p14="http://schemas.microsoft.com/office/powerpoint/2010/main" val="48525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bs-Latn-B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D9F78955-FA6D-4105-BAB4-081EA229CDBC}" type="datetimeFigureOut">
              <a:rPr lang="bs-Latn-BA" smtClean="0"/>
              <a:t>16.1.2018</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BA73F98-BCE5-4106-83CE-C17A5D342210}" type="slidenum">
              <a:rPr lang="bs-Latn-BA" smtClean="0"/>
              <a:t>‹#›</a:t>
            </a:fld>
            <a:endParaRPr lang="bs-Latn-BA"/>
          </a:p>
        </p:txBody>
      </p:sp>
    </p:spTree>
    <p:extLst>
      <p:ext uri="{BB962C8B-B14F-4D97-AF65-F5344CB8AC3E}">
        <p14:creationId xmlns:p14="http://schemas.microsoft.com/office/powerpoint/2010/main" val="1106719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D9F78955-FA6D-4105-BAB4-081EA229CDBC}" type="datetimeFigureOut">
              <a:rPr lang="bs-Latn-BA" smtClean="0"/>
              <a:t>16.1.2018</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BA73F98-BCE5-4106-83CE-C17A5D342210}" type="slidenum">
              <a:rPr lang="bs-Latn-BA" smtClean="0"/>
              <a:t>‹#›</a:t>
            </a:fld>
            <a:endParaRPr lang="bs-Latn-BA"/>
          </a:p>
        </p:txBody>
      </p:sp>
    </p:spTree>
    <p:extLst>
      <p:ext uri="{BB962C8B-B14F-4D97-AF65-F5344CB8AC3E}">
        <p14:creationId xmlns:p14="http://schemas.microsoft.com/office/powerpoint/2010/main" val="111156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s-Latn-B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F78955-FA6D-4105-BAB4-081EA229CDBC}" type="datetimeFigureOut">
              <a:rPr lang="bs-Latn-BA" smtClean="0"/>
              <a:t>16.1.2018</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BA73F98-BCE5-4106-83CE-C17A5D342210}" type="slidenum">
              <a:rPr lang="bs-Latn-BA" smtClean="0"/>
              <a:t>‹#›</a:t>
            </a:fld>
            <a:endParaRPr lang="bs-Latn-BA"/>
          </a:p>
        </p:txBody>
      </p:sp>
    </p:spTree>
    <p:extLst>
      <p:ext uri="{BB962C8B-B14F-4D97-AF65-F5344CB8AC3E}">
        <p14:creationId xmlns:p14="http://schemas.microsoft.com/office/powerpoint/2010/main" val="2256475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Date Placeholder 4"/>
          <p:cNvSpPr>
            <a:spLocks noGrp="1"/>
          </p:cNvSpPr>
          <p:nvPr>
            <p:ph type="dt" sz="half" idx="10"/>
          </p:nvPr>
        </p:nvSpPr>
        <p:spPr/>
        <p:txBody>
          <a:bodyPr/>
          <a:lstStyle/>
          <a:p>
            <a:fld id="{D9F78955-FA6D-4105-BAB4-081EA229CDBC}" type="datetimeFigureOut">
              <a:rPr lang="bs-Latn-BA" smtClean="0"/>
              <a:t>16.1.2018</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BA73F98-BCE5-4106-83CE-C17A5D342210}" type="slidenum">
              <a:rPr lang="bs-Latn-BA" smtClean="0"/>
              <a:t>‹#›</a:t>
            </a:fld>
            <a:endParaRPr lang="bs-Latn-BA"/>
          </a:p>
        </p:txBody>
      </p:sp>
    </p:spTree>
    <p:extLst>
      <p:ext uri="{BB962C8B-B14F-4D97-AF65-F5344CB8AC3E}">
        <p14:creationId xmlns:p14="http://schemas.microsoft.com/office/powerpoint/2010/main" val="1589511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bs-Latn-B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7" name="Date Placeholder 6"/>
          <p:cNvSpPr>
            <a:spLocks noGrp="1"/>
          </p:cNvSpPr>
          <p:nvPr>
            <p:ph type="dt" sz="half" idx="10"/>
          </p:nvPr>
        </p:nvSpPr>
        <p:spPr/>
        <p:txBody>
          <a:bodyPr/>
          <a:lstStyle/>
          <a:p>
            <a:fld id="{D9F78955-FA6D-4105-BAB4-081EA229CDBC}" type="datetimeFigureOut">
              <a:rPr lang="bs-Latn-BA" smtClean="0"/>
              <a:t>16.1.2018</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CBA73F98-BCE5-4106-83CE-C17A5D342210}" type="slidenum">
              <a:rPr lang="bs-Latn-BA" smtClean="0"/>
              <a:t>‹#›</a:t>
            </a:fld>
            <a:endParaRPr lang="bs-Latn-BA"/>
          </a:p>
        </p:txBody>
      </p:sp>
    </p:spTree>
    <p:extLst>
      <p:ext uri="{BB962C8B-B14F-4D97-AF65-F5344CB8AC3E}">
        <p14:creationId xmlns:p14="http://schemas.microsoft.com/office/powerpoint/2010/main" val="4080818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Date Placeholder 2"/>
          <p:cNvSpPr>
            <a:spLocks noGrp="1"/>
          </p:cNvSpPr>
          <p:nvPr>
            <p:ph type="dt" sz="half" idx="10"/>
          </p:nvPr>
        </p:nvSpPr>
        <p:spPr/>
        <p:txBody>
          <a:bodyPr/>
          <a:lstStyle/>
          <a:p>
            <a:fld id="{D9F78955-FA6D-4105-BAB4-081EA229CDBC}" type="datetimeFigureOut">
              <a:rPr lang="bs-Latn-BA" smtClean="0"/>
              <a:t>16.1.2018</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CBA73F98-BCE5-4106-83CE-C17A5D342210}" type="slidenum">
              <a:rPr lang="bs-Latn-BA" smtClean="0"/>
              <a:t>‹#›</a:t>
            </a:fld>
            <a:endParaRPr lang="bs-Latn-BA"/>
          </a:p>
        </p:txBody>
      </p:sp>
    </p:spTree>
    <p:extLst>
      <p:ext uri="{BB962C8B-B14F-4D97-AF65-F5344CB8AC3E}">
        <p14:creationId xmlns:p14="http://schemas.microsoft.com/office/powerpoint/2010/main" val="1715656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8955-FA6D-4105-BAB4-081EA229CDBC}" type="datetimeFigureOut">
              <a:rPr lang="bs-Latn-BA" smtClean="0"/>
              <a:t>16.1.2018</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CBA73F98-BCE5-4106-83CE-C17A5D342210}" type="slidenum">
              <a:rPr lang="bs-Latn-BA" smtClean="0"/>
              <a:t>‹#›</a:t>
            </a:fld>
            <a:endParaRPr lang="bs-Latn-BA"/>
          </a:p>
        </p:txBody>
      </p:sp>
    </p:spTree>
    <p:extLst>
      <p:ext uri="{BB962C8B-B14F-4D97-AF65-F5344CB8AC3E}">
        <p14:creationId xmlns:p14="http://schemas.microsoft.com/office/powerpoint/2010/main" val="1030066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s-Latn-B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8955-FA6D-4105-BAB4-081EA229CDBC}" type="datetimeFigureOut">
              <a:rPr lang="bs-Latn-BA" smtClean="0"/>
              <a:t>16.1.2018</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BA73F98-BCE5-4106-83CE-C17A5D342210}" type="slidenum">
              <a:rPr lang="bs-Latn-BA" smtClean="0"/>
              <a:t>‹#›</a:t>
            </a:fld>
            <a:endParaRPr lang="bs-Latn-BA"/>
          </a:p>
        </p:txBody>
      </p:sp>
    </p:spTree>
    <p:extLst>
      <p:ext uri="{BB962C8B-B14F-4D97-AF65-F5344CB8AC3E}">
        <p14:creationId xmlns:p14="http://schemas.microsoft.com/office/powerpoint/2010/main" val="607040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s-Latn-B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s-Latn-B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8955-FA6D-4105-BAB4-081EA229CDBC}" type="datetimeFigureOut">
              <a:rPr lang="bs-Latn-BA" smtClean="0"/>
              <a:t>16.1.2018</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BA73F98-BCE5-4106-83CE-C17A5D342210}" type="slidenum">
              <a:rPr lang="bs-Latn-BA" smtClean="0"/>
              <a:t>‹#›</a:t>
            </a:fld>
            <a:endParaRPr lang="bs-Latn-BA"/>
          </a:p>
        </p:txBody>
      </p:sp>
    </p:spTree>
    <p:extLst>
      <p:ext uri="{BB962C8B-B14F-4D97-AF65-F5344CB8AC3E}">
        <p14:creationId xmlns:p14="http://schemas.microsoft.com/office/powerpoint/2010/main" val="795214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bs-Latn-B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8955-FA6D-4105-BAB4-081EA229CDBC}" type="datetimeFigureOut">
              <a:rPr lang="bs-Latn-BA" smtClean="0"/>
              <a:t>16.1.2018</a:t>
            </a:fld>
            <a:endParaRPr lang="bs-Latn-B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s-Latn-B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A73F98-BCE5-4106-83CE-C17A5D342210}" type="slidenum">
              <a:rPr lang="bs-Latn-BA" smtClean="0"/>
              <a:t>‹#›</a:t>
            </a:fld>
            <a:endParaRPr lang="bs-Latn-BA"/>
          </a:p>
        </p:txBody>
      </p:sp>
    </p:spTree>
    <p:extLst>
      <p:ext uri="{BB962C8B-B14F-4D97-AF65-F5344CB8AC3E}">
        <p14:creationId xmlns:p14="http://schemas.microsoft.com/office/powerpoint/2010/main" val="97822672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bs-Latn-BA" dirty="0" smtClean="0"/>
              <a:t>SEMINAR ZA NASTAVNIKE FIZIKE</a:t>
            </a:r>
            <a:endParaRPr lang="bs-Latn-BA" dirty="0"/>
          </a:p>
        </p:txBody>
      </p:sp>
      <p:sp>
        <p:nvSpPr>
          <p:cNvPr id="5" name="Content Placeholder 4"/>
          <p:cNvSpPr>
            <a:spLocks noGrp="1"/>
          </p:cNvSpPr>
          <p:nvPr>
            <p:ph idx="1"/>
          </p:nvPr>
        </p:nvSpPr>
        <p:spPr/>
        <p:txBody>
          <a:bodyPr>
            <a:normAutofit fontScale="92500"/>
          </a:bodyPr>
          <a:lstStyle/>
          <a:p>
            <a:r>
              <a:rPr lang="bs-Latn-BA" sz="3200" dirty="0" smtClean="0"/>
              <a:t>EKSPERIMENT U NASTAVI FIZIKE</a:t>
            </a:r>
          </a:p>
          <a:p>
            <a:r>
              <a:rPr lang="bs-Latn-BA" sz="3200" dirty="0" smtClean="0"/>
              <a:t>NASTAVA FIZIKE BAZIRANA NA ISHODIMA UČENJA</a:t>
            </a:r>
          </a:p>
          <a:p>
            <a:r>
              <a:rPr lang="bs-Latn-BA" sz="3200" dirty="0" smtClean="0"/>
              <a:t>PISA TESTIRANJE </a:t>
            </a:r>
          </a:p>
          <a:p>
            <a:pPr marL="0" indent="0">
              <a:buNone/>
            </a:pPr>
            <a:endParaRPr lang="bs-Latn-BA" dirty="0"/>
          </a:p>
          <a:p>
            <a:endParaRPr lang="bs-Latn-BA" dirty="0" smtClean="0"/>
          </a:p>
          <a:p>
            <a:endParaRPr lang="bs-Latn-BA" dirty="0"/>
          </a:p>
          <a:p>
            <a:endParaRPr lang="bs-Latn-BA" dirty="0" smtClean="0"/>
          </a:p>
          <a:p>
            <a:pPr marL="0" indent="0">
              <a:buNone/>
            </a:pPr>
            <a:r>
              <a:rPr lang="bs-Latn-BA" dirty="0" smtClean="0"/>
              <a:t>                                     januar 2018</a:t>
            </a:r>
            <a:endParaRPr lang="bs-Latn-BA" dirty="0"/>
          </a:p>
        </p:txBody>
      </p:sp>
    </p:spTree>
    <p:extLst>
      <p:ext uri="{BB962C8B-B14F-4D97-AF65-F5344CB8AC3E}">
        <p14:creationId xmlns:p14="http://schemas.microsoft.com/office/powerpoint/2010/main" val="1310121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lvl="0" indent="-342900">
              <a:spcBef>
                <a:spcPct val="20000"/>
              </a:spcBef>
            </a:pPr>
            <a:r>
              <a:rPr lang="hr-HR" sz="4000" b="1" dirty="0">
                <a:solidFill>
                  <a:prstClr val="black"/>
                </a:solidFill>
                <a:ea typeface="+mn-ea"/>
                <a:cs typeface="+mn-cs"/>
              </a:rPr>
              <a:t>BLOOMOVA TAKSONOMIJA ZNANJA </a:t>
            </a:r>
            <a:r>
              <a:rPr lang="bs-Latn-BA" sz="3200" dirty="0">
                <a:solidFill>
                  <a:prstClr val="black"/>
                </a:solidFill>
                <a:ea typeface="+mn-ea"/>
                <a:cs typeface="+mn-cs"/>
              </a:rPr>
              <a:t/>
            </a:r>
            <a:br>
              <a:rPr lang="bs-Latn-BA" sz="3200" dirty="0">
                <a:solidFill>
                  <a:prstClr val="black"/>
                </a:solidFill>
                <a:ea typeface="+mn-ea"/>
                <a:cs typeface="+mn-cs"/>
              </a:rPr>
            </a:br>
            <a:endParaRPr lang="bs-Latn-BA" dirty="0"/>
          </a:p>
        </p:txBody>
      </p:sp>
      <p:sp>
        <p:nvSpPr>
          <p:cNvPr id="3" name="Content Placeholder 2"/>
          <p:cNvSpPr>
            <a:spLocks noGrp="1"/>
          </p:cNvSpPr>
          <p:nvPr>
            <p:ph idx="1"/>
          </p:nvPr>
        </p:nvSpPr>
        <p:spPr/>
        <p:txBody>
          <a:bodyPr>
            <a:normAutofit lnSpcReduction="10000"/>
          </a:bodyPr>
          <a:lstStyle/>
          <a:p>
            <a:r>
              <a:rPr lang="hr-HR" dirty="0"/>
              <a:t>Jedan od najkorištenijih </a:t>
            </a:r>
            <a:r>
              <a:rPr lang="hr-HR" b="1" dirty="0"/>
              <a:t>teoretskih okvira za planiranje, pripremu i vrednovanje</a:t>
            </a:r>
            <a:r>
              <a:rPr lang="hr-HR" dirty="0"/>
              <a:t> osnovnoškolskog, srednjoškolskog i visokoškolskog </a:t>
            </a:r>
            <a:r>
              <a:rPr lang="hr-HR" dirty="0" smtClean="0"/>
              <a:t>obrazovanja je BLOOMOVA </a:t>
            </a:r>
            <a:r>
              <a:rPr lang="hr-HR" dirty="0"/>
              <a:t>TAKSONOMIJA ZNANJA </a:t>
            </a:r>
            <a:endParaRPr lang="hr-HR" dirty="0" smtClean="0"/>
          </a:p>
          <a:p>
            <a:r>
              <a:rPr lang="hr-HR" dirty="0"/>
              <a:t>Ta je taksonomija zamišljena kao vodič za lakše snalaženje u oblikovanju </a:t>
            </a:r>
            <a:r>
              <a:rPr lang="hr-HR" b="1" dirty="0"/>
              <a:t>specifičnih ciljeva </a:t>
            </a:r>
            <a:r>
              <a:rPr lang="hr-HR" dirty="0"/>
              <a:t>na temelju kojih će se uspješno moći planirati i procijeniti ishodi učenja</a:t>
            </a:r>
            <a:endParaRPr lang="bs-Latn-BA" dirty="0"/>
          </a:p>
        </p:txBody>
      </p:sp>
    </p:spTree>
    <p:extLst>
      <p:ext uri="{BB962C8B-B14F-4D97-AF65-F5344CB8AC3E}">
        <p14:creationId xmlns:p14="http://schemas.microsoft.com/office/powerpoint/2010/main" val="3757610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z="3600" b="1" dirty="0">
                <a:solidFill>
                  <a:prstClr val="black"/>
                </a:solidFill>
              </a:rPr>
              <a:t>BLOOMOVA TAKSONOMIJA ZNANJA</a:t>
            </a:r>
            <a:endParaRPr lang="bs-Latn-BA" dirty="0"/>
          </a:p>
        </p:txBody>
      </p:sp>
      <p:sp>
        <p:nvSpPr>
          <p:cNvPr id="3" name="Content Placeholder 2"/>
          <p:cNvSpPr>
            <a:spLocks noGrp="1"/>
          </p:cNvSpPr>
          <p:nvPr>
            <p:ph idx="1"/>
          </p:nvPr>
        </p:nvSpPr>
        <p:spPr/>
        <p:txBody>
          <a:bodyPr>
            <a:normAutofit fontScale="70000" lnSpcReduction="20000"/>
          </a:bodyPr>
          <a:lstStyle/>
          <a:p>
            <a:r>
              <a:rPr lang="hr-HR" b="1" dirty="0" smtClean="0"/>
              <a:t>Nivoi </a:t>
            </a:r>
            <a:r>
              <a:rPr lang="hr-HR" b="1" dirty="0"/>
              <a:t>znanja </a:t>
            </a:r>
            <a:r>
              <a:rPr lang="hr-HR" b="1" dirty="0" smtClean="0"/>
              <a:t>poredani </a:t>
            </a:r>
            <a:r>
              <a:rPr lang="hr-HR" b="1" dirty="0"/>
              <a:t>su hijerarhijski </a:t>
            </a:r>
            <a:r>
              <a:rPr lang="hr-HR" dirty="0"/>
              <a:t>(pamćenje, razumijevanje, primjena, analiza, sinteza i evaluacija) prema složenosti spoznajnih procesa koji su im u </a:t>
            </a:r>
            <a:r>
              <a:rPr lang="hr-HR" dirty="0" smtClean="0"/>
              <a:t>osnovi</a:t>
            </a:r>
            <a:r>
              <a:rPr lang="hr-HR" b="1" dirty="0" smtClean="0"/>
              <a:t>. </a:t>
            </a:r>
            <a:r>
              <a:rPr lang="hr-HR" dirty="0" smtClean="0"/>
              <a:t>Nivoi </a:t>
            </a:r>
            <a:r>
              <a:rPr lang="hr-HR" dirty="0"/>
              <a:t>znanja su kako slijedi:</a:t>
            </a:r>
            <a:endParaRPr lang="bs-Latn-BA" dirty="0"/>
          </a:p>
          <a:p>
            <a:pPr marL="0" indent="0">
              <a:buNone/>
            </a:pPr>
            <a:r>
              <a:rPr lang="hr-HR" dirty="0"/>
              <a:t> </a:t>
            </a:r>
            <a:endParaRPr lang="bs-Latn-BA" dirty="0"/>
          </a:p>
          <a:p>
            <a:pPr lvl="0"/>
            <a:r>
              <a:rPr lang="hr-HR" dirty="0"/>
              <a:t>osnova znanja obuhvaća </a:t>
            </a:r>
            <a:r>
              <a:rPr lang="hr-HR" b="1" dirty="0"/>
              <a:t>pamćenje</a:t>
            </a:r>
            <a:r>
              <a:rPr lang="hr-HR" dirty="0"/>
              <a:t> činjenica i informacija,</a:t>
            </a:r>
            <a:endParaRPr lang="bs-Latn-BA" dirty="0"/>
          </a:p>
          <a:p>
            <a:pPr lvl="0"/>
            <a:r>
              <a:rPr lang="hr-HR" dirty="0"/>
              <a:t>na </a:t>
            </a:r>
            <a:r>
              <a:rPr lang="hr-HR" dirty="0" smtClean="0"/>
              <a:t>sljedećem </a:t>
            </a:r>
            <a:r>
              <a:rPr lang="hr-HR" dirty="0"/>
              <a:t>je </a:t>
            </a:r>
            <a:r>
              <a:rPr lang="hr-HR" dirty="0" smtClean="0"/>
              <a:t>nivou </a:t>
            </a:r>
            <a:r>
              <a:rPr lang="hr-HR" b="1" dirty="0"/>
              <a:t>razumijevanje</a:t>
            </a:r>
            <a:r>
              <a:rPr lang="hr-HR" dirty="0"/>
              <a:t> tih činjenica,</a:t>
            </a:r>
            <a:endParaRPr lang="bs-Latn-BA" dirty="0"/>
          </a:p>
          <a:p>
            <a:pPr lvl="0"/>
            <a:r>
              <a:rPr lang="hr-HR" dirty="0"/>
              <a:t>na </a:t>
            </a:r>
            <a:r>
              <a:rPr lang="hr-HR" dirty="0" smtClean="0"/>
              <a:t>trećem nivou se </a:t>
            </a:r>
            <a:r>
              <a:rPr lang="hr-HR" dirty="0"/>
              <a:t>usvojene činjenice </a:t>
            </a:r>
            <a:r>
              <a:rPr lang="hr-HR" b="1" dirty="0"/>
              <a:t>primjenjuju,</a:t>
            </a:r>
            <a:endParaRPr lang="bs-Latn-BA" dirty="0"/>
          </a:p>
          <a:p>
            <a:pPr lvl="0"/>
            <a:r>
              <a:rPr lang="hr-HR" dirty="0" smtClean="0"/>
              <a:t>Četvrti nivo je </a:t>
            </a:r>
            <a:r>
              <a:rPr lang="hr-HR" b="1" dirty="0" smtClean="0"/>
              <a:t> </a:t>
            </a:r>
            <a:r>
              <a:rPr lang="hr-HR" b="1" dirty="0"/>
              <a:t>analiza ili objašnjavanje </a:t>
            </a:r>
            <a:r>
              <a:rPr lang="hr-HR" dirty="0"/>
              <a:t>informacija,</a:t>
            </a:r>
            <a:endParaRPr lang="bs-Latn-BA" dirty="0"/>
          </a:p>
          <a:p>
            <a:pPr lvl="0"/>
            <a:r>
              <a:rPr lang="hr-HR" dirty="0"/>
              <a:t>na </a:t>
            </a:r>
            <a:r>
              <a:rPr lang="hr-HR" dirty="0" smtClean="0"/>
              <a:t>petom nivou </a:t>
            </a:r>
            <a:r>
              <a:rPr lang="hr-HR" dirty="0"/>
              <a:t>stvara se nešto novo</a:t>
            </a:r>
            <a:r>
              <a:rPr lang="hr-HR" b="1" dirty="0"/>
              <a:t> primjenjujući </a:t>
            </a:r>
            <a:r>
              <a:rPr lang="hr-HR" dirty="0"/>
              <a:t>usvojene informacije</a:t>
            </a:r>
            <a:r>
              <a:rPr lang="hr-HR" b="1" dirty="0"/>
              <a:t>,</a:t>
            </a:r>
            <a:endParaRPr lang="bs-Latn-BA" dirty="0"/>
          </a:p>
          <a:p>
            <a:pPr lvl="0"/>
            <a:r>
              <a:rPr lang="hr-HR" dirty="0"/>
              <a:t>na </a:t>
            </a:r>
            <a:r>
              <a:rPr lang="hr-HR" dirty="0" smtClean="0"/>
              <a:t>šestom nivou </a:t>
            </a:r>
            <a:r>
              <a:rPr lang="hr-HR" dirty="0"/>
              <a:t>donose se</a:t>
            </a:r>
            <a:r>
              <a:rPr lang="hr-HR" b="1" dirty="0"/>
              <a:t> prosudbe </a:t>
            </a:r>
            <a:r>
              <a:rPr lang="hr-HR" dirty="0"/>
              <a:t>na </a:t>
            </a:r>
            <a:r>
              <a:rPr lang="hr-HR" dirty="0" smtClean="0"/>
              <a:t>osnovu </a:t>
            </a:r>
            <a:r>
              <a:rPr lang="hr-HR" dirty="0"/>
              <a:t>prethodnih </a:t>
            </a:r>
            <a:r>
              <a:rPr lang="hr-HR" dirty="0" smtClean="0"/>
              <a:t>nivoa.</a:t>
            </a:r>
            <a:endParaRPr lang="bs-Latn-BA" dirty="0"/>
          </a:p>
          <a:p>
            <a:r>
              <a:rPr lang="bs-Latn-BA" dirty="0" smtClean="0"/>
              <a:t>-u Revidiranoj B.T. Peti i šesti nivo su zamjenjeni!</a:t>
            </a:r>
            <a:endParaRPr lang="bs-Latn-BA" dirty="0"/>
          </a:p>
        </p:txBody>
      </p:sp>
    </p:spTree>
    <p:extLst>
      <p:ext uri="{BB962C8B-B14F-4D97-AF65-F5344CB8AC3E}">
        <p14:creationId xmlns:p14="http://schemas.microsoft.com/office/powerpoint/2010/main" val="1545416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z="3600" b="1" dirty="0">
                <a:solidFill>
                  <a:prstClr val="black"/>
                </a:solidFill>
              </a:rPr>
              <a:t>BLOOMOVA TAKSONOMIJA ZNANJA</a:t>
            </a:r>
            <a:endParaRPr lang="bs-Latn-BA" dirty="0"/>
          </a:p>
        </p:txBody>
      </p:sp>
      <p:sp>
        <p:nvSpPr>
          <p:cNvPr id="3" name="Content Placeholder 2"/>
          <p:cNvSpPr>
            <a:spLocks noGrp="1"/>
          </p:cNvSpPr>
          <p:nvPr>
            <p:ph idx="1"/>
          </p:nvPr>
        </p:nvSpPr>
        <p:spPr/>
        <p:txBody>
          <a:bodyPr/>
          <a:lstStyle/>
          <a:p>
            <a:pPr marL="0" indent="0">
              <a:buNone/>
            </a:pPr>
            <a:r>
              <a:rPr lang="hr-HR" b="1" dirty="0"/>
              <a:t>Tri osnovna područja razvoja pojedinca prema Bloom-u su:</a:t>
            </a:r>
            <a:endParaRPr lang="bs-Latn-BA" dirty="0"/>
          </a:p>
          <a:p>
            <a:pPr lvl="0"/>
            <a:r>
              <a:rPr lang="hr-HR" dirty="0"/>
              <a:t>kognitivno (znanje i razumijevanje, intelektualne sposobnosti)</a:t>
            </a:r>
            <a:endParaRPr lang="bs-Latn-BA" dirty="0"/>
          </a:p>
          <a:p>
            <a:pPr lvl="0"/>
            <a:r>
              <a:rPr lang="hr-HR" dirty="0"/>
              <a:t>afektivno (emocije, stavovi, mišljenja, interesi i uvjerenja)</a:t>
            </a:r>
            <a:endParaRPr lang="bs-Latn-BA" dirty="0"/>
          </a:p>
          <a:p>
            <a:pPr lvl="0"/>
            <a:r>
              <a:rPr lang="hr-HR" dirty="0"/>
              <a:t>psihomotoričko (vještine – motoričke sposobnosti j. umijeća)</a:t>
            </a:r>
            <a:endParaRPr lang="bs-Latn-BA" dirty="0"/>
          </a:p>
          <a:p>
            <a:endParaRPr lang="bs-Latn-BA" dirty="0"/>
          </a:p>
        </p:txBody>
      </p:sp>
    </p:spTree>
    <p:extLst>
      <p:ext uri="{BB962C8B-B14F-4D97-AF65-F5344CB8AC3E}">
        <p14:creationId xmlns:p14="http://schemas.microsoft.com/office/powerpoint/2010/main" val="2974511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z="3600" b="1" dirty="0">
                <a:solidFill>
                  <a:prstClr val="black"/>
                </a:solidFill>
              </a:rPr>
              <a:t>BLOOMOVA TAKSONOMIJA ZNANJA</a:t>
            </a:r>
            <a:endParaRPr lang="bs-Latn-B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3580682"/>
              </p:ext>
            </p:extLst>
          </p:nvPr>
        </p:nvGraphicFramePr>
        <p:xfrm>
          <a:off x="755576" y="1700808"/>
          <a:ext cx="7848872" cy="3803213"/>
        </p:xfrm>
        <a:graphic>
          <a:graphicData uri="http://schemas.openxmlformats.org/drawingml/2006/table">
            <a:tbl>
              <a:tblPr firstRow="1" firstCol="1" lastRow="1" lastCol="1" bandRow="1" bandCol="1">
                <a:tableStyleId>{5C22544A-7EE6-4342-B048-85BDC9FD1C3A}</a:tableStyleId>
              </a:tblPr>
              <a:tblGrid>
                <a:gridCol w="428121"/>
                <a:gridCol w="1712481"/>
                <a:gridCol w="5708270"/>
              </a:tblGrid>
              <a:tr h="836000">
                <a:tc>
                  <a:txBody>
                    <a:bodyPr/>
                    <a:lstStyle/>
                    <a:p>
                      <a:pPr marL="71755" marR="71755" algn="ctr">
                        <a:spcBef>
                          <a:spcPts val="200"/>
                        </a:spcBef>
                        <a:spcAft>
                          <a:spcPts val="200"/>
                        </a:spcAft>
                      </a:pPr>
                      <a:r>
                        <a:rPr lang="bs-Latn-BA" sz="1200" dirty="0" smtClean="0">
                          <a:effectLst/>
                          <a:latin typeface="Times New Roman"/>
                          <a:ea typeface="Times New Roman"/>
                        </a:rPr>
                        <a:t>NIVOI</a:t>
                      </a:r>
                      <a:endParaRPr lang="bs-Latn-BA" sz="1200" dirty="0">
                        <a:effectLst/>
                        <a:latin typeface="Times New Roman"/>
                        <a:ea typeface="Times New Roman"/>
                      </a:endParaRPr>
                    </a:p>
                  </a:txBody>
                  <a:tcPr marL="68580" marR="68580" marT="0" marB="0" vert="vert270" anchor="ctr"/>
                </a:tc>
                <a:tc>
                  <a:txBody>
                    <a:bodyPr/>
                    <a:lstStyle/>
                    <a:p>
                      <a:pPr algn="ctr">
                        <a:spcBef>
                          <a:spcPts val="200"/>
                        </a:spcBef>
                        <a:spcAft>
                          <a:spcPts val="200"/>
                        </a:spcAft>
                      </a:pPr>
                      <a:r>
                        <a:rPr lang="hr-HR" sz="1200" dirty="0">
                          <a:effectLst/>
                        </a:rPr>
                        <a:t>CILJEVI (ishodi) UČENJA</a:t>
                      </a:r>
                      <a:endParaRPr lang="bs-Latn-BA" sz="1200" dirty="0">
                        <a:effectLst/>
                      </a:endParaRPr>
                    </a:p>
                    <a:p>
                      <a:pPr algn="ctr">
                        <a:spcBef>
                          <a:spcPts val="200"/>
                        </a:spcBef>
                        <a:spcAft>
                          <a:spcPts val="200"/>
                        </a:spcAft>
                      </a:pPr>
                      <a:r>
                        <a:rPr lang="hr-HR" sz="1200" dirty="0">
                          <a:effectLst/>
                        </a:rPr>
                        <a:t>Značenje </a:t>
                      </a:r>
                      <a:r>
                        <a:rPr lang="hr-HR" sz="1200" dirty="0" smtClean="0">
                          <a:effectLst/>
                        </a:rPr>
                        <a:t>NIVOA</a:t>
                      </a:r>
                      <a:endParaRPr lang="bs-Latn-BA" sz="1200" dirty="0">
                        <a:effectLst/>
                        <a:latin typeface="Times New Roman"/>
                        <a:ea typeface="Times New Roman"/>
                      </a:endParaRPr>
                    </a:p>
                  </a:txBody>
                  <a:tcPr marL="68580" marR="68580" marT="0" marB="0" anchor="ctr"/>
                </a:tc>
                <a:tc>
                  <a:txBody>
                    <a:bodyPr/>
                    <a:lstStyle/>
                    <a:p>
                      <a:pPr algn="ctr">
                        <a:spcBef>
                          <a:spcPts val="200"/>
                        </a:spcBef>
                        <a:spcAft>
                          <a:spcPts val="200"/>
                        </a:spcAft>
                      </a:pPr>
                      <a:r>
                        <a:rPr lang="hr-HR" sz="1200" dirty="0">
                          <a:effectLst/>
                        </a:rPr>
                        <a:t>KLJUČNI GLAGOLI</a:t>
                      </a:r>
                      <a:endParaRPr lang="bs-Latn-BA" sz="1200" dirty="0">
                        <a:effectLst/>
                      </a:endParaRPr>
                    </a:p>
                    <a:p>
                      <a:pPr algn="ctr">
                        <a:spcBef>
                          <a:spcPts val="200"/>
                        </a:spcBef>
                        <a:spcAft>
                          <a:spcPts val="200"/>
                        </a:spcAft>
                      </a:pPr>
                      <a:r>
                        <a:rPr lang="hr-HR" sz="1200" dirty="0">
                          <a:effectLst/>
                        </a:rPr>
                        <a:t> Opisuju aktivnost koju treba vježbati i mjeriti na </a:t>
                      </a:r>
                      <a:r>
                        <a:rPr lang="hr-HR" sz="1200" dirty="0" smtClean="0">
                          <a:effectLst/>
                        </a:rPr>
                        <a:t>svakom</a:t>
                      </a:r>
                      <a:r>
                        <a:rPr lang="hr-HR" sz="1200" baseline="0" dirty="0" smtClean="0">
                          <a:effectLst/>
                        </a:rPr>
                        <a:t> nivou</a:t>
                      </a:r>
                      <a:r>
                        <a:rPr lang="hr-HR" sz="1200" dirty="0" smtClean="0">
                          <a:effectLst/>
                        </a:rPr>
                        <a:t>.</a:t>
                      </a:r>
                      <a:endParaRPr lang="bs-Latn-BA" sz="1200" dirty="0">
                        <a:effectLst/>
                        <a:latin typeface="Times New Roman"/>
                        <a:ea typeface="Times New Roman"/>
                      </a:endParaRPr>
                    </a:p>
                  </a:txBody>
                  <a:tcPr marL="68580" marR="68580" marT="0" marB="0" anchor="ctr"/>
                </a:tc>
              </a:tr>
              <a:tr h="635831">
                <a:tc>
                  <a:txBody>
                    <a:bodyPr/>
                    <a:lstStyle/>
                    <a:p>
                      <a:pPr algn="ctr">
                        <a:spcBef>
                          <a:spcPts val="200"/>
                        </a:spcBef>
                        <a:spcAft>
                          <a:spcPts val="200"/>
                        </a:spcAft>
                      </a:pPr>
                      <a:r>
                        <a:rPr lang="hr-HR" sz="1100">
                          <a:effectLst/>
                        </a:rPr>
                        <a:t>I.</a:t>
                      </a:r>
                      <a:endParaRPr lang="bs-Latn-BA" sz="1200">
                        <a:effectLst/>
                        <a:latin typeface="Times New Roman"/>
                        <a:ea typeface="Times New Roman"/>
                      </a:endParaRPr>
                    </a:p>
                  </a:txBody>
                  <a:tcPr marL="68580" marR="68580" marT="0" marB="0" anchor="ctr"/>
                </a:tc>
                <a:tc>
                  <a:txBody>
                    <a:bodyPr/>
                    <a:lstStyle/>
                    <a:p>
                      <a:pPr algn="ctr">
                        <a:spcBef>
                          <a:spcPts val="200"/>
                        </a:spcBef>
                        <a:spcAft>
                          <a:spcPts val="200"/>
                        </a:spcAft>
                      </a:pPr>
                      <a:r>
                        <a:rPr lang="hr-HR" sz="1200" dirty="0">
                          <a:effectLst/>
                        </a:rPr>
                        <a:t>DOSJETITI SE    </a:t>
                      </a:r>
                      <a:endParaRPr lang="bs-Latn-BA" sz="1200" dirty="0">
                        <a:effectLst/>
                      </a:endParaRPr>
                    </a:p>
                    <a:p>
                      <a:pPr algn="ctr">
                        <a:spcBef>
                          <a:spcPts val="200"/>
                        </a:spcBef>
                        <a:spcAft>
                          <a:spcPts val="200"/>
                        </a:spcAft>
                      </a:pPr>
                      <a:r>
                        <a:rPr lang="hr-HR" sz="1300" dirty="0">
                          <a:effectLst/>
                        </a:rPr>
                        <a:t>(Znanje)</a:t>
                      </a:r>
                      <a:endParaRPr lang="bs-Latn-BA" sz="1200" dirty="0">
                        <a:effectLst/>
                        <a:latin typeface="Times New Roman"/>
                        <a:ea typeface="Times New Roman"/>
                      </a:endParaRPr>
                    </a:p>
                  </a:txBody>
                  <a:tcPr marL="68580" marR="68580" marT="0" marB="0" anchor="ctr"/>
                </a:tc>
                <a:tc>
                  <a:txBody>
                    <a:bodyPr/>
                    <a:lstStyle/>
                    <a:p>
                      <a:pPr>
                        <a:spcAft>
                          <a:spcPts val="0"/>
                        </a:spcAft>
                      </a:pPr>
                      <a:r>
                        <a:rPr lang="hr-HR" sz="1200">
                          <a:effectLst/>
                        </a:rPr>
                        <a:t>prepoznati, pokazati, pronaći, označiti, povezati, dopuniti, smjestiti, poredati, imenovati, navesti, nabrojati, reći tko, kada, gdje, zašto, koliko, definirati, citirati, ponoviti, opisati</a:t>
                      </a:r>
                      <a:endParaRPr lang="bs-Latn-BA" sz="1200">
                        <a:effectLst/>
                        <a:latin typeface="Times New Roman"/>
                        <a:ea typeface="Times New Roman"/>
                      </a:endParaRPr>
                    </a:p>
                  </a:txBody>
                  <a:tcPr marL="68580" marR="68580" marT="0" marB="0" anchor="ctr"/>
                </a:tc>
              </a:tr>
              <a:tr h="1059719">
                <a:tc>
                  <a:txBody>
                    <a:bodyPr/>
                    <a:lstStyle/>
                    <a:p>
                      <a:pPr algn="ctr">
                        <a:spcBef>
                          <a:spcPts val="200"/>
                        </a:spcBef>
                        <a:spcAft>
                          <a:spcPts val="200"/>
                        </a:spcAft>
                      </a:pPr>
                      <a:r>
                        <a:rPr lang="hr-HR" sz="1100">
                          <a:effectLst/>
                        </a:rPr>
                        <a:t>II.</a:t>
                      </a:r>
                      <a:endParaRPr lang="bs-Latn-BA" sz="1200">
                        <a:effectLst/>
                        <a:latin typeface="Times New Roman"/>
                        <a:ea typeface="Times New Roman"/>
                      </a:endParaRPr>
                    </a:p>
                  </a:txBody>
                  <a:tcPr marL="68580" marR="68580" marT="0" marB="0" anchor="ctr"/>
                </a:tc>
                <a:tc>
                  <a:txBody>
                    <a:bodyPr/>
                    <a:lstStyle/>
                    <a:p>
                      <a:pPr algn="ctr">
                        <a:spcBef>
                          <a:spcPts val="200"/>
                        </a:spcBef>
                        <a:spcAft>
                          <a:spcPts val="200"/>
                        </a:spcAft>
                      </a:pPr>
                      <a:r>
                        <a:rPr lang="hr-HR" sz="1200">
                          <a:effectLst/>
                        </a:rPr>
                        <a:t>SHVATITI    </a:t>
                      </a:r>
                      <a:endParaRPr lang="bs-Latn-BA" sz="1200">
                        <a:effectLst/>
                      </a:endParaRPr>
                    </a:p>
                    <a:p>
                      <a:pPr algn="ctr">
                        <a:spcBef>
                          <a:spcPts val="200"/>
                        </a:spcBef>
                        <a:spcAft>
                          <a:spcPts val="200"/>
                        </a:spcAft>
                      </a:pPr>
                      <a:r>
                        <a:rPr lang="hr-HR" sz="1300">
                          <a:effectLst/>
                        </a:rPr>
                        <a:t>(Razumijevanje)</a:t>
                      </a:r>
                      <a:endParaRPr lang="bs-Latn-BA" sz="1200">
                        <a:effectLst/>
                        <a:latin typeface="Times New Roman"/>
                        <a:ea typeface="Times New Roman"/>
                      </a:endParaRPr>
                    </a:p>
                  </a:txBody>
                  <a:tcPr marL="68580" marR="68580" marT="0" marB="0" anchor="ctr"/>
                </a:tc>
                <a:tc>
                  <a:txBody>
                    <a:bodyPr/>
                    <a:lstStyle/>
                    <a:p>
                      <a:pPr>
                        <a:spcAft>
                          <a:spcPts val="0"/>
                        </a:spcAft>
                      </a:pPr>
                      <a:r>
                        <a:rPr lang="hr-HR" sz="1200">
                          <a:effectLst/>
                        </a:rPr>
                        <a:t>izraziti, ispričati/napisati svojim riječima, izvijestiti, opisati, sažeti, proširiti, preoblikovati, pretvoriti, prevesti, izraziti formulom, rastumačiti, objasniti, raspraviti, obrazložiti, dokazati, dati primjer, procijeniti, izračunati, predvidjeti, razvrstati, smjestiti , izdvojiti, istaknuti, (aktivno) sudjelovati</a:t>
                      </a:r>
                      <a:endParaRPr lang="bs-Latn-BA" sz="1200">
                        <a:effectLst/>
                        <a:latin typeface="Times New Roman"/>
                        <a:ea typeface="Times New Roman"/>
                      </a:endParaRPr>
                    </a:p>
                  </a:txBody>
                  <a:tcPr marL="68580" marR="68580" marT="0" marB="0" anchor="ctr"/>
                </a:tc>
              </a:tr>
              <a:tr h="1271663">
                <a:tc>
                  <a:txBody>
                    <a:bodyPr/>
                    <a:lstStyle/>
                    <a:p>
                      <a:pPr algn="ctr">
                        <a:spcBef>
                          <a:spcPts val="200"/>
                        </a:spcBef>
                        <a:spcAft>
                          <a:spcPts val="200"/>
                        </a:spcAft>
                      </a:pPr>
                      <a:r>
                        <a:rPr lang="hr-HR" sz="1100">
                          <a:effectLst/>
                        </a:rPr>
                        <a:t>III.</a:t>
                      </a:r>
                      <a:endParaRPr lang="bs-Latn-BA" sz="1200">
                        <a:effectLst/>
                        <a:latin typeface="Times New Roman"/>
                        <a:ea typeface="Times New Roman"/>
                      </a:endParaRPr>
                    </a:p>
                  </a:txBody>
                  <a:tcPr marL="68580" marR="68580" marT="0" marB="0" anchor="ctr"/>
                </a:tc>
                <a:tc>
                  <a:txBody>
                    <a:bodyPr/>
                    <a:lstStyle/>
                    <a:p>
                      <a:pPr algn="ctr">
                        <a:spcBef>
                          <a:spcPts val="200"/>
                        </a:spcBef>
                        <a:spcAft>
                          <a:spcPts val="200"/>
                        </a:spcAft>
                      </a:pPr>
                      <a:r>
                        <a:rPr lang="hr-HR" sz="1200" dirty="0">
                          <a:effectLst/>
                        </a:rPr>
                        <a:t>PRIMIJENITI    </a:t>
                      </a:r>
                      <a:endParaRPr lang="bs-Latn-BA" sz="1200" dirty="0">
                        <a:effectLst/>
                      </a:endParaRPr>
                    </a:p>
                    <a:p>
                      <a:pPr algn="ctr">
                        <a:spcBef>
                          <a:spcPts val="200"/>
                        </a:spcBef>
                        <a:spcAft>
                          <a:spcPts val="200"/>
                        </a:spcAft>
                      </a:pPr>
                      <a:r>
                        <a:rPr lang="hr-HR" sz="1300" dirty="0">
                          <a:effectLst/>
                        </a:rPr>
                        <a:t>(Primjena)</a:t>
                      </a:r>
                      <a:endParaRPr lang="bs-Latn-BA" sz="1200" dirty="0">
                        <a:effectLst/>
                        <a:latin typeface="Times New Roman"/>
                        <a:ea typeface="Times New Roman"/>
                      </a:endParaRPr>
                    </a:p>
                  </a:txBody>
                  <a:tcPr marL="68580" marR="68580" marT="0" marB="0" anchor="ctr"/>
                </a:tc>
                <a:tc>
                  <a:txBody>
                    <a:bodyPr/>
                    <a:lstStyle/>
                    <a:p>
                      <a:pPr>
                        <a:spcAft>
                          <a:spcPts val="0"/>
                        </a:spcAft>
                      </a:pPr>
                      <a:r>
                        <a:rPr lang="hr-HR" sz="1200" dirty="0">
                          <a:effectLst/>
                        </a:rPr>
                        <a:t>demonstrirati, dramatizirati, pokazati (postupak), dokazati, provesti (pokus), izvršiti, upotrijebiti, primijeniti, koristiti , prikazati (grafički), izvesti (formulu), prikazati u kratkim crtama, prilagoditi, promijeniti, dovršiti, otkriti, riješiti (problem), predložiti (rješenje), isplanirati, izabrati, napraviti, izračunati, procijeniti, napisati, razvrstati, svrstati , sastaviti</a:t>
                      </a:r>
                      <a:endParaRPr lang="bs-Latn-BA" sz="12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3401704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z="3600" b="1">
                <a:solidFill>
                  <a:prstClr val="black"/>
                </a:solidFill>
              </a:rPr>
              <a:t>BLOOMOVA TAKSONOMIJA ZNANJA</a:t>
            </a:r>
            <a:endParaRPr lang="bs-Latn-BA"/>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54388331"/>
              </p:ext>
            </p:extLst>
          </p:nvPr>
        </p:nvGraphicFramePr>
        <p:xfrm>
          <a:off x="539552" y="1760061"/>
          <a:ext cx="8136904" cy="3474720"/>
        </p:xfrm>
        <a:graphic>
          <a:graphicData uri="http://schemas.openxmlformats.org/drawingml/2006/table">
            <a:tbl>
              <a:tblPr firstRow="1" firstCol="1" lastRow="1" lastCol="1" bandRow="1" bandCol="1">
                <a:tableStyleId>{5C22544A-7EE6-4342-B048-85BDC9FD1C3A}</a:tableStyleId>
              </a:tblPr>
              <a:tblGrid>
                <a:gridCol w="443831"/>
                <a:gridCol w="1775325"/>
                <a:gridCol w="5917748"/>
              </a:tblGrid>
              <a:tr h="221615">
                <a:tc>
                  <a:txBody>
                    <a:bodyPr/>
                    <a:lstStyle/>
                    <a:p>
                      <a:pPr algn="ctr">
                        <a:spcBef>
                          <a:spcPts val="200"/>
                        </a:spcBef>
                        <a:spcAft>
                          <a:spcPts val="200"/>
                        </a:spcAft>
                      </a:pPr>
                      <a:r>
                        <a:rPr lang="hr-HR" sz="1100">
                          <a:effectLst/>
                        </a:rPr>
                        <a:t>IV.</a:t>
                      </a:r>
                      <a:endParaRPr lang="bs-Latn-BA" sz="1200">
                        <a:effectLst/>
                        <a:latin typeface="Times New Roman"/>
                        <a:ea typeface="Times New Roman"/>
                      </a:endParaRPr>
                    </a:p>
                  </a:txBody>
                  <a:tcPr marL="68580" marR="68580" marT="0" marB="0" anchor="ctr"/>
                </a:tc>
                <a:tc>
                  <a:txBody>
                    <a:bodyPr/>
                    <a:lstStyle/>
                    <a:p>
                      <a:pPr algn="ctr">
                        <a:spcBef>
                          <a:spcPts val="200"/>
                        </a:spcBef>
                        <a:spcAft>
                          <a:spcPts val="200"/>
                        </a:spcAft>
                      </a:pPr>
                      <a:r>
                        <a:rPr lang="hr-HR" sz="1200">
                          <a:effectLst/>
                        </a:rPr>
                        <a:t>ANALIZIRATI    </a:t>
                      </a:r>
                      <a:endParaRPr lang="bs-Latn-BA" sz="1200">
                        <a:effectLst/>
                      </a:endParaRPr>
                    </a:p>
                    <a:p>
                      <a:pPr algn="ctr">
                        <a:spcBef>
                          <a:spcPts val="200"/>
                        </a:spcBef>
                        <a:spcAft>
                          <a:spcPts val="200"/>
                        </a:spcAft>
                      </a:pPr>
                      <a:r>
                        <a:rPr lang="hr-HR" sz="1300">
                          <a:effectLst/>
                        </a:rPr>
                        <a:t>(Analiza)</a:t>
                      </a:r>
                      <a:endParaRPr lang="bs-Latn-BA" sz="1200">
                        <a:effectLst/>
                        <a:latin typeface="Times New Roman"/>
                        <a:ea typeface="Times New Roman"/>
                      </a:endParaRPr>
                    </a:p>
                  </a:txBody>
                  <a:tcPr marL="68580" marR="68580" marT="0" marB="0" anchor="ctr"/>
                </a:tc>
                <a:tc>
                  <a:txBody>
                    <a:bodyPr/>
                    <a:lstStyle/>
                    <a:p>
                      <a:pPr>
                        <a:spcAft>
                          <a:spcPts val="0"/>
                        </a:spcAft>
                      </a:pPr>
                      <a:r>
                        <a:rPr lang="hr-HR" sz="1200">
                          <a:effectLst/>
                        </a:rPr>
                        <a:t>rastaviti, raščlaniti, razdijeliti, pronaći, izdvojiti, istaknuti, prepoznati neizrečene pretpostavke, opravdati, protumačiti, objasniti, usporediti, razlikovati, suprotstaviti, komentirati, kritizirati, saopćiti, izvijestiti, raspraviti, razvrstati, svrstati, grupirati, rasporediti, poredati, organizirati, urediti, oblikovati, grafički prikazati, napraviti pokus, ispitati, istražiti, provjeriti, preispitati, procijeniti, proračunati, odrediti važnost podataka, prekontrolirati, dovesti u vezu, pretpostaviti, razlikovati uzrok i posljedicu, odgovoriti ”što ako?”, zaključiti</a:t>
                      </a:r>
                      <a:endParaRPr lang="bs-Latn-BA" sz="1200">
                        <a:effectLst/>
                        <a:latin typeface="Times New Roman"/>
                        <a:ea typeface="Times New Roman"/>
                      </a:endParaRPr>
                    </a:p>
                  </a:txBody>
                  <a:tcPr marL="68580" marR="68580" marT="0" marB="0" anchor="ctr"/>
                </a:tc>
              </a:tr>
              <a:tr h="1022985">
                <a:tc>
                  <a:txBody>
                    <a:bodyPr/>
                    <a:lstStyle/>
                    <a:p>
                      <a:pPr algn="ctr">
                        <a:spcBef>
                          <a:spcPts val="200"/>
                        </a:spcBef>
                        <a:spcAft>
                          <a:spcPts val="200"/>
                        </a:spcAft>
                      </a:pPr>
                      <a:r>
                        <a:rPr lang="hr-HR" sz="1100">
                          <a:effectLst/>
                        </a:rPr>
                        <a:t>V.</a:t>
                      </a:r>
                      <a:endParaRPr lang="bs-Latn-BA" sz="1200">
                        <a:effectLst/>
                        <a:latin typeface="Times New Roman"/>
                        <a:ea typeface="Times New Roman"/>
                      </a:endParaRPr>
                    </a:p>
                  </a:txBody>
                  <a:tcPr marL="68580" marR="68580" marT="0" marB="0" anchor="ctr"/>
                </a:tc>
                <a:tc>
                  <a:txBody>
                    <a:bodyPr/>
                    <a:lstStyle/>
                    <a:p>
                      <a:pPr algn="ctr">
                        <a:spcBef>
                          <a:spcPts val="200"/>
                        </a:spcBef>
                        <a:spcAft>
                          <a:spcPts val="200"/>
                        </a:spcAft>
                      </a:pPr>
                      <a:r>
                        <a:rPr lang="hr-HR" sz="1200">
                          <a:effectLst/>
                        </a:rPr>
                        <a:t>PROSUĐIVATI   </a:t>
                      </a:r>
                      <a:endParaRPr lang="bs-Latn-BA" sz="1200">
                        <a:effectLst/>
                      </a:endParaRPr>
                    </a:p>
                    <a:p>
                      <a:pPr algn="ctr">
                        <a:spcBef>
                          <a:spcPts val="200"/>
                        </a:spcBef>
                        <a:spcAft>
                          <a:spcPts val="200"/>
                        </a:spcAft>
                      </a:pPr>
                      <a:r>
                        <a:rPr lang="hr-HR" sz="1300">
                          <a:effectLst/>
                        </a:rPr>
                        <a:t>(Evaluacija)</a:t>
                      </a:r>
                      <a:endParaRPr lang="bs-Latn-BA" sz="1200">
                        <a:effectLst/>
                        <a:latin typeface="Times New Roman"/>
                        <a:ea typeface="Times New Roman"/>
                      </a:endParaRPr>
                    </a:p>
                  </a:txBody>
                  <a:tcPr marL="68580" marR="68580" marT="0" marB="0" anchor="ctr"/>
                </a:tc>
                <a:tc>
                  <a:txBody>
                    <a:bodyPr/>
                    <a:lstStyle/>
                    <a:p>
                      <a:pPr>
                        <a:spcAft>
                          <a:spcPts val="0"/>
                        </a:spcAft>
                      </a:pPr>
                      <a:r>
                        <a:rPr lang="hr-HR" sz="1200">
                          <a:effectLst/>
                        </a:rPr>
                        <a:t>provjeriti, prosuditi (primjerenost zaključka), procijeniti, ocijeniti, izmjeriti, odrediti vrijednost, utvrditi, odmjeriti, vrednovati, usporediti, razlikovati, kritizirati, raspraviti, diskutirati, preispitati, dokazati, uvjeriti, obraniti stav, opravdati, poduprijeti, zastupati mišljenje, istražiti, odlučiti, izabrati mogućnost, odabrati, preporučiti, otkloniti, poredati (s obzirom na važnost), rangirati, stupnjevati, pretpostaviti, predvidjeti, zaključiti, reći zašto, izvesti</a:t>
                      </a:r>
                      <a:endParaRPr lang="bs-Latn-BA" sz="1200">
                        <a:effectLst/>
                        <a:latin typeface="Times New Roman"/>
                        <a:ea typeface="Times New Roman"/>
                      </a:endParaRPr>
                    </a:p>
                  </a:txBody>
                  <a:tcPr marL="68580" marR="68580" marT="0" marB="0" anchor="ctr"/>
                </a:tc>
              </a:tr>
              <a:tr h="1020445">
                <a:tc>
                  <a:txBody>
                    <a:bodyPr/>
                    <a:lstStyle/>
                    <a:p>
                      <a:pPr algn="ctr">
                        <a:spcBef>
                          <a:spcPts val="200"/>
                        </a:spcBef>
                        <a:spcAft>
                          <a:spcPts val="200"/>
                        </a:spcAft>
                      </a:pPr>
                      <a:r>
                        <a:rPr lang="de-DE" sz="1100">
                          <a:effectLst/>
                        </a:rPr>
                        <a:t>VI.</a:t>
                      </a:r>
                      <a:endParaRPr lang="bs-Latn-BA" sz="1200">
                        <a:effectLst/>
                        <a:latin typeface="Times New Roman"/>
                        <a:ea typeface="Times New Roman"/>
                      </a:endParaRPr>
                    </a:p>
                  </a:txBody>
                  <a:tcPr marL="68580" marR="68580" marT="0" marB="0" anchor="ctr"/>
                </a:tc>
                <a:tc>
                  <a:txBody>
                    <a:bodyPr/>
                    <a:lstStyle/>
                    <a:p>
                      <a:pPr algn="ctr">
                        <a:spcBef>
                          <a:spcPts val="200"/>
                        </a:spcBef>
                        <a:spcAft>
                          <a:spcPts val="200"/>
                        </a:spcAft>
                      </a:pPr>
                      <a:r>
                        <a:rPr lang="de-DE" sz="1200">
                          <a:effectLst/>
                        </a:rPr>
                        <a:t>STVARATI    </a:t>
                      </a:r>
                      <a:r>
                        <a:rPr lang="de-DE" sz="1300">
                          <a:effectLst/>
                        </a:rPr>
                        <a:t>(Sinteza)</a:t>
                      </a:r>
                      <a:endParaRPr lang="bs-Latn-BA" sz="1200">
                        <a:effectLst/>
                        <a:latin typeface="Times New Roman"/>
                        <a:ea typeface="Times New Roman"/>
                      </a:endParaRPr>
                    </a:p>
                  </a:txBody>
                  <a:tcPr marL="68580" marR="68580" marT="0" marB="0" anchor="ctr"/>
                </a:tc>
                <a:tc>
                  <a:txBody>
                    <a:bodyPr/>
                    <a:lstStyle/>
                    <a:p>
                      <a:pPr>
                        <a:spcAft>
                          <a:spcPts val="0"/>
                        </a:spcAft>
                      </a:pPr>
                      <a:r>
                        <a:rPr lang="hr-HR" sz="1200" dirty="0">
                          <a:effectLst/>
                        </a:rPr>
                        <a:t>zamisliti, dizajnirati, razviti, stvoriti, izmisliti, smisliti, izumiti, konstruirati, kreirati, proizvesti, izazvati, formulirati (hipotezu), predvidjeti, prognozirati, prirediti, pripremiti, propisati, napraviti plan, skicirati, predložiti, objediniti, kombinirati, skupiti, sastaviti, sklopiti, spojiti, povezati, složiti, skladati, komponirati, sabrati, organizirati, preurediti, promijeniti, presložiti, preraditi, poboljšati, kompletirati, kompilirati, voditi, upravljati, napisati, podnijeti, iznijeti, predočiti, postaviti (teoriju), poopćiti</a:t>
                      </a:r>
                      <a:endParaRPr lang="bs-Latn-BA" sz="1200" dirty="0">
                        <a:effectLst/>
                        <a:latin typeface="Times New Roman"/>
                        <a:ea typeface="Times New Roman"/>
                      </a:endParaRPr>
                    </a:p>
                  </a:txBody>
                  <a:tcPr marL="68580" marR="68580" marT="0" marB="0" anchor="ctr"/>
                </a:tc>
              </a:tr>
            </a:tbl>
          </a:graphicData>
        </a:graphic>
      </p:graphicFrame>
    </p:spTree>
    <p:extLst>
      <p:ext uri="{BB962C8B-B14F-4D97-AF65-F5344CB8AC3E}">
        <p14:creationId xmlns:p14="http://schemas.microsoft.com/office/powerpoint/2010/main" val="3795010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ISHODI UČENJA</a:t>
            </a:r>
            <a:endParaRPr lang="bs-Latn-BA" dirty="0"/>
          </a:p>
        </p:txBody>
      </p:sp>
      <p:sp>
        <p:nvSpPr>
          <p:cNvPr id="3" name="Content Placeholder 2"/>
          <p:cNvSpPr>
            <a:spLocks noGrp="1"/>
          </p:cNvSpPr>
          <p:nvPr>
            <p:ph idx="1"/>
          </p:nvPr>
        </p:nvSpPr>
        <p:spPr/>
        <p:txBody>
          <a:bodyPr>
            <a:normAutofit fontScale="77500" lnSpcReduction="20000"/>
          </a:bodyPr>
          <a:lstStyle/>
          <a:p>
            <a:endParaRPr lang="bs-Latn-BA" dirty="0"/>
          </a:p>
          <a:p>
            <a:r>
              <a:rPr lang="vi-VN" dirty="0"/>
              <a:t>Ishodi učenja predstavljaju iskaze kojima se </a:t>
            </a:r>
            <a:r>
              <a:rPr lang="vi-VN" dirty="0" smtClean="0"/>
              <a:t>izra</a:t>
            </a:r>
            <a:r>
              <a:rPr lang="bs-Latn-BA" sz="3600" dirty="0" smtClean="0"/>
              <a:t>ž</a:t>
            </a:r>
            <a:r>
              <a:rPr lang="vi-VN" dirty="0" smtClean="0"/>
              <a:t>ava št</a:t>
            </a:r>
            <a:r>
              <a:rPr lang="bs-Latn-BA" dirty="0"/>
              <a:t>a</a:t>
            </a:r>
            <a:r>
              <a:rPr lang="vi-VN" dirty="0" smtClean="0"/>
              <a:t> </a:t>
            </a:r>
            <a:r>
              <a:rPr lang="vi-VN" dirty="0"/>
              <a:t>student treba znati, razumjeti i/ili biti u mogućnosti pokazati nakon što završi određeni proces učenja. Oni </a:t>
            </a:r>
            <a:r>
              <a:rPr lang="vi-VN" dirty="0" smtClean="0">
                <a:latin typeface="Arial" panose="020B0604020202020204" pitchFamily="34" charset="0"/>
                <a:cs typeface="Arial" panose="020B0604020202020204" pitchFamily="34" charset="0"/>
              </a:rPr>
              <a:t>poma</a:t>
            </a:r>
            <a:r>
              <a:rPr lang="bs-Latn-BA" dirty="0">
                <a:latin typeface="Arial" panose="020B0604020202020204" pitchFamily="34" charset="0"/>
                <a:cs typeface="Arial" panose="020B0604020202020204" pitchFamily="34" charset="0"/>
              </a:rPr>
              <a:t>ž</a:t>
            </a:r>
            <a:r>
              <a:rPr lang="vi-VN" dirty="0" smtClean="0">
                <a:latin typeface="Arial" panose="020B0604020202020204" pitchFamily="34" charset="0"/>
                <a:cs typeface="Arial" panose="020B0604020202020204" pitchFamily="34" charset="0"/>
              </a:rPr>
              <a:t>u</a:t>
            </a:r>
            <a:r>
              <a:rPr lang="vi-VN" dirty="0"/>
              <a:t>: </a:t>
            </a:r>
          </a:p>
          <a:p>
            <a:r>
              <a:rPr lang="bs-Latn-BA" dirty="0"/>
              <a:t>–učenicima da shvate što se od njih očekuje i olakšavaju proces učenja </a:t>
            </a:r>
          </a:p>
          <a:p>
            <a:r>
              <a:rPr lang="vi-VN" dirty="0"/>
              <a:t>–nastavnom osoblju da </a:t>
            </a:r>
            <a:r>
              <a:rPr lang="vi-VN" dirty="0" smtClean="0">
                <a:latin typeface="Arial" panose="020B0604020202020204" pitchFamily="34" charset="0"/>
                <a:cs typeface="Arial" panose="020B0604020202020204" pitchFamily="34" charset="0"/>
              </a:rPr>
              <a:t>t</a:t>
            </a:r>
            <a:r>
              <a:rPr lang="bs-Latn-BA" dirty="0">
                <a:latin typeface="Arial" panose="020B0604020202020204" pitchFamily="34" charset="0"/>
                <a:cs typeface="Arial" panose="020B0604020202020204" pitchFamily="34" charset="0"/>
              </a:rPr>
              <a:t>a</a:t>
            </a:r>
            <a:r>
              <a:rPr lang="vi-VN" dirty="0" smtClean="0">
                <a:latin typeface="Arial" panose="020B0604020202020204" pitchFamily="34" charset="0"/>
                <a:cs typeface="Arial" panose="020B0604020202020204" pitchFamily="34" charset="0"/>
              </a:rPr>
              <a:t>čno</a:t>
            </a:r>
            <a:r>
              <a:rPr lang="vi-VN" dirty="0" smtClean="0"/>
              <a:t> </a:t>
            </a:r>
            <a:r>
              <a:rPr lang="vi-VN" dirty="0"/>
              <a:t>definira </a:t>
            </a:r>
            <a:r>
              <a:rPr lang="vi-VN" dirty="0" smtClean="0"/>
              <a:t>št</a:t>
            </a:r>
            <a:r>
              <a:rPr lang="bs-Latn-BA" dirty="0">
                <a:latin typeface="Arial" panose="020B0604020202020204" pitchFamily="34" charset="0"/>
                <a:cs typeface="Arial" panose="020B0604020202020204" pitchFamily="34" charset="0"/>
              </a:rPr>
              <a:t>a</a:t>
            </a:r>
            <a:r>
              <a:rPr lang="vi-VN" dirty="0" smtClean="0"/>
              <a:t> </a:t>
            </a:r>
            <a:r>
              <a:rPr lang="vi-VN" dirty="0"/>
              <a:t>bi studenti morali znati učiniti (izvršiti) na kraju određenog razdoblja učenja, a prije nisu znali </a:t>
            </a:r>
          </a:p>
          <a:p>
            <a:r>
              <a:rPr lang="bs-Latn-BA" dirty="0"/>
              <a:t>–budućim studentima i poslodavcima informirajući ih o vještinama i kompetencijama </a:t>
            </a:r>
            <a:r>
              <a:rPr lang="bs-Latn-BA"/>
              <a:t>stečenim </a:t>
            </a:r>
            <a:r>
              <a:rPr lang="bs-Latn-BA" smtClean="0"/>
              <a:t>tokom </a:t>
            </a:r>
            <a:r>
              <a:rPr lang="bs-Latn-BA" dirty="0"/>
              <a:t>školovanja </a:t>
            </a:r>
          </a:p>
          <a:p>
            <a:endParaRPr lang="bs-Latn-BA" dirty="0"/>
          </a:p>
        </p:txBody>
      </p:sp>
    </p:spTree>
    <p:extLst>
      <p:ext uri="{BB962C8B-B14F-4D97-AF65-F5344CB8AC3E}">
        <p14:creationId xmlns:p14="http://schemas.microsoft.com/office/powerpoint/2010/main" val="867006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16632"/>
            <a:ext cx="8229600" cy="1474424"/>
          </a:xfrm>
        </p:spPr>
        <p:txBody>
          <a:bodyPr>
            <a:noAutofit/>
          </a:bodyPr>
          <a:lstStyle/>
          <a:p>
            <a:r>
              <a:rPr lang="bs-Latn-BA" sz="2800" b="1" dirty="0" smtClean="0"/>
              <a:t>OSNOVE KVALIFIKACIJSKOG OKVIRA</a:t>
            </a:r>
            <a:br>
              <a:rPr lang="bs-Latn-BA" sz="2800" b="1" dirty="0" smtClean="0"/>
            </a:br>
            <a:r>
              <a:rPr lang="bs-Latn-BA" sz="2800" b="1" dirty="0" smtClean="0"/>
              <a:t>U BOSNI I HERCEGOVINI</a:t>
            </a:r>
            <a:r>
              <a:rPr lang="bs-Latn-BA" sz="3600" dirty="0"/>
              <a:t/>
            </a:r>
            <a:br>
              <a:rPr lang="bs-Latn-BA" sz="3600" dirty="0"/>
            </a:br>
            <a:endParaRPr lang="bs-Latn-BA" sz="3600" dirty="0"/>
          </a:p>
        </p:txBody>
      </p:sp>
      <p:sp>
        <p:nvSpPr>
          <p:cNvPr id="2" name="Content Placeholder 1"/>
          <p:cNvSpPr>
            <a:spLocks noGrp="1"/>
          </p:cNvSpPr>
          <p:nvPr>
            <p:ph idx="1"/>
          </p:nvPr>
        </p:nvSpPr>
        <p:spPr>
          <a:xfrm>
            <a:off x="872067" y="1484784"/>
            <a:ext cx="7408333" cy="4641379"/>
          </a:xfrm>
        </p:spPr>
        <p:txBody>
          <a:bodyPr>
            <a:normAutofit lnSpcReduction="10000"/>
          </a:bodyPr>
          <a:lstStyle/>
          <a:p>
            <a:r>
              <a:rPr lang="hr-BA" dirty="0"/>
              <a:t>Dokument „</a:t>
            </a:r>
            <a:r>
              <a:rPr lang="hr-HR" dirty="0"/>
              <a:t>Osnove kvalifikacijskog okvira u Bosni i Hercegovini“ (OKO) </a:t>
            </a:r>
            <a:r>
              <a:rPr lang="hr-BA" dirty="0"/>
              <a:t>zasniva </a:t>
            </a:r>
            <a:r>
              <a:rPr lang="hr-HR" dirty="0"/>
              <a:t>se na obrazovnoj tradiciji</a:t>
            </a:r>
            <a:r>
              <a:rPr lang="hr-BA" dirty="0"/>
              <a:t> i sadašnjem stanju u obrazovanju u Bosni i Hercegovini</a:t>
            </a:r>
            <a:r>
              <a:rPr lang="hr-HR" dirty="0"/>
              <a:t>, te potrebama razvoja</a:t>
            </a:r>
            <a:r>
              <a:rPr lang="hr-BA" dirty="0"/>
              <a:t> ekonomije</a:t>
            </a:r>
            <a:r>
              <a:rPr lang="hr-HR" dirty="0"/>
              <a:t>, pojedinca i društva u cjelini, uz uvažavanje odrednica Evropskoga kvalifikacijskog okvira (EKO) i odgovarajućih evropskih i međunarodnih propisa</a:t>
            </a:r>
            <a:r>
              <a:rPr lang="hr-BA" dirty="0"/>
              <a:t>.  </a:t>
            </a:r>
            <a:r>
              <a:rPr lang="hr-HR" dirty="0"/>
              <a:t> </a:t>
            </a:r>
            <a:endParaRPr lang="bs-Latn-BA" dirty="0"/>
          </a:p>
          <a:p>
            <a:pPr marL="0" indent="0">
              <a:buNone/>
            </a:pPr>
            <a:r>
              <a:rPr lang="hr-BA" dirty="0"/>
              <a:t> </a:t>
            </a:r>
            <a:endParaRPr lang="bs-Latn-BA" dirty="0"/>
          </a:p>
          <a:p>
            <a:endParaRPr lang="bs-Latn-BA" dirty="0"/>
          </a:p>
        </p:txBody>
      </p:sp>
    </p:spTree>
    <p:extLst>
      <p:ext uri="{BB962C8B-B14F-4D97-AF65-F5344CB8AC3E}">
        <p14:creationId xmlns:p14="http://schemas.microsoft.com/office/powerpoint/2010/main" val="472155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sz="2800" b="1" dirty="0">
                <a:solidFill>
                  <a:prstClr val="black"/>
                </a:solidFill>
              </a:rPr>
              <a:t>OSNOVE KVALIFIKACIJSKOG OKVIRA</a:t>
            </a:r>
            <a:br>
              <a:rPr lang="bs-Latn-BA" sz="2800" b="1" dirty="0">
                <a:solidFill>
                  <a:prstClr val="black"/>
                </a:solidFill>
              </a:rPr>
            </a:br>
            <a:r>
              <a:rPr lang="bs-Latn-BA" sz="2800" b="1" dirty="0">
                <a:solidFill>
                  <a:prstClr val="black"/>
                </a:solidFill>
              </a:rPr>
              <a:t>U BOSNI I HERCEGOVINI</a:t>
            </a:r>
            <a:endParaRPr lang="bs-Latn-BA" dirty="0"/>
          </a:p>
        </p:txBody>
      </p:sp>
      <p:sp>
        <p:nvSpPr>
          <p:cNvPr id="3" name="Content Placeholder 2"/>
          <p:cNvSpPr>
            <a:spLocks noGrp="1"/>
          </p:cNvSpPr>
          <p:nvPr>
            <p:ph idx="1"/>
          </p:nvPr>
        </p:nvSpPr>
        <p:spPr/>
        <p:txBody>
          <a:bodyPr>
            <a:normAutofit fontScale="85000" lnSpcReduction="20000"/>
          </a:bodyPr>
          <a:lstStyle/>
          <a:p>
            <a:r>
              <a:rPr lang="hr-HR" dirty="0"/>
              <a:t>Osnovama kvalifikacijskog okvira u Bosni i Hercegovini stvara se preduslov</a:t>
            </a:r>
            <a:r>
              <a:rPr lang="hr-BA" dirty="0"/>
              <a:t> za izradu  „Kvalifikacijskog okvira u Bosni i Hercegovini“, koji treba </a:t>
            </a:r>
            <a:r>
              <a:rPr lang="hr-HR" dirty="0"/>
              <a:t>povezati prethodne, sadašnje i buduće rezultate učenja, te ih postaviti u međusobne odnose unutar </a:t>
            </a:r>
            <a:r>
              <a:rPr lang="hr-BA" dirty="0"/>
              <a:t>Bosne i Hercegovine, ali i Evropskog kvalifikacijskog okvira i evropskog obrazovnog </a:t>
            </a:r>
            <a:r>
              <a:rPr lang="hr-BA" dirty="0" smtClean="0"/>
              <a:t>prostora</a:t>
            </a:r>
            <a:r>
              <a:rPr lang="hr-HR" dirty="0" smtClean="0"/>
              <a:t>. </a:t>
            </a:r>
            <a:r>
              <a:rPr lang="hr-HR" dirty="0"/>
              <a:t>Polazne osnove utvrđene ovim dokumentom predstavljaju i smjernice za usklađivanje propisa kojima se uređuju područja osnovnog, srednjeg i visokog obrazovanja, odnosno cjeloživotnog učenja, ali i bolje povezivanje promjena i potreba tržišta rada sa  obrazovnim programima u  Bosni i Hercegovini.</a:t>
            </a:r>
            <a:endParaRPr lang="bs-Latn-BA" dirty="0"/>
          </a:p>
          <a:p>
            <a:pPr marL="0" indent="0">
              <a:buNone/>
            </a:pPr>
            <a:r>
              <a:rPr lang="hr-HR" dirty="0"/>
              <a:t> </a:t>
            </a:r>
            <a:endParaRPr lang="bs-Latn-BA" dirty="0"/>
          </a:p>
          <a:p>
            <a:endParaRPr lang="bs-Latn-BA" dirty="0"/>
          </a:p>
        </p:txBody>
      </p:sp>
    </p:spTree>
    <p:extLst>
      <p:ext uri="{BB962C8B-B14F-4D97-AF65-F5344CB8AC3E}">
        <p14:creationId xmlns:p14="http://schemas.microsoft.com/office/powerpoint/2010/main" val="3008008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dirty="0">
                <a:solidFill>
                  <a:prstClr val="black"/>
                </a:solidFill>
              </a:rPr>
              <a:t>OSNOVE KVALIFIKACIJSKOG OKVIRA</a:t>
            </a:r>
            <a:br>
              <a:rPr lang="bs-Latn-BA" b="1" dirty="0">
                <a:solidFill>
                  <a:prstClr val="black"/>
                </a:solidFill>
              </a:rPr>
            </a:br>
            <a:r>
              <a:rPr lang="bs-Latn-BA" b="1" dirty="0">
                <a:solidFill>
                  <a:prstClr val="black"/>
                </a:solidFill>
              </a:rPr>
              <a:t>U BOSNI I HERCEGOVINI</a:t>
            </a:r>
            <a:endParaRPr lang="bs-Latn-BA" dirty="0"/>
          </a:p>
        </p:txBody>
      </p:sp>
      <p:sp>
        <p:nvSpPr>
          <p:cNvPr id="3" name="Content Placeholder 2"/>
          <p:cNvSpPr>
            <a:spLocks noGrp="1"/>
          </p:cNvSpPr>
          <p:nvPr>
            <p:ph idx="1"/>
          </p:nvPr>
        </p:nvSpPr>
        <p:spPr/>
        <p:txBody>
          <a:bodyPr/>
          <a:lstStyle/>
          <a:p>
            <a:r>
              <a:rPr lang="hr-HR" dirty="0"/>
              <a:t>Evropski parlament i Vijeće Evropske unije su aprila 2008. godine usvojili Evropski kvalifikacijski okvir za cjeloživotno učenje, kao podsticaj mobilnosti i cjeloživotnom </a:t>
            </a:r>
            <a:r>
              <a:rPr lang="hr-HR" dirty="0" smtClean="0"/>
              <a:t>učenju</a:t>
            </a:r>
          </a:p>
          <a:p>
            <a:endParaRPr lang="bs-Latn-BA" dirty="0"/>
          </a:p>
        </p:txBody>
      </p:sp>
    </p:spTree>
    <p:extLst>
      <p:ext uri="{BB962C8B-B14F-4D97-AF65-F5344CB8AC3E}">
        <p14:creationId xmlns:p14="http://schemas.microsoft.com/office/powerpoint/2010/main" val="1401098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dirty="0">
                <a:solidFill>
                  <a:prstClr val="black"/>
                </a:solidFill>
              </a:rPr>
              <a:t>OSNOVE KVALIFIKACIJSKOG OKVIRA</a:t>
            </a:r>
            <a:br>
              <a:rPr lang="bs-Latn-BA" b="1" dirty="0">
                <a:solidFill>
                  <a:prstClr val="black"/>
                </a:solidFill>
              </a:rPr>
            </a:br>
            <a:r>
              <a:rPr lang="bs-Latn-BA" b="1" dirty="0">
                <a:solidFill>
                  <a:prstClr val="black"/>
                </a:solidFill>
              </a:rPr>
              <a:t>U BOSNI I HERCEGOVINI</a:t>
            </a:r>
            <a:endParaRPr lang="bs-Latn-BA" dirty="0"/>
          </a:p>
        </p:txBody>
      </p:sp>
      <p:sp>
        <p:nvSpPr>
          <p:cNvPr id="3" name="Content Placeholder 2"/>
          <p:cNvSpPr>
            <a:spLocks noGrp="1"/>
          </p:cNvSpPr>
          <p:nvPr>
            <p:ph idx="1"/>
          </p:nvPr>
        </p:nvSpPr>
        <p:spPr/>
        <p:txBody>
          <a:bodyPr>
            <a:normAutofit lnSpcReduction="10000"/>
          </a:bodyPr>
          <a:lstStyle/>
          <a:p>
            <a:r>
              <a:rPr lang="hr-HR" dirty="0"/>
              <a:t>Evropski kvalifikacijski okvir za cjeloživotno učenje ima za cilj olakšano upoređivanje transparentnih kvalifikacija i kvalifikacijskih nivoa, što omogućava bržu mobilnost tržišta rada, uspostavljanje koncepta cjeloživotnog učenja i osiguranja kvaliteta obrazovanja. Strateški cilj Evropskog kvalifikacijskog okvira je da </a:t>
            </a:r>
            <a:r>
              <a:rPr lang="hr-HR" dirty="0" smtClean="0"/>
              <a:t>se </a:t>
            </a:r>
            <a:r>
              <a:rPr lang="hr-HR" dirty="0"/>
              <a:t>na fleksibilan način omogući svakom pojednicu i horizontalni i vertikalni napredak kroz kvalifikacijsku ljestvicu.</a:t>
            </a:r>
            <a:endParaRPr lang="bs-Latn-BA" dirty="0"/>
          </a:p>
          <a:p>
            <a:endParaRPr lang="bs-Latn-BA" dirty="0"/>
          </a:p>
        </p:txBody>
      </p:sp>
    </p:spTree>
    <p:extLst>
      <p:ext uri="{BB962C8B-B14F-4D97-AF65-F5344CB8AC3E}">
        <p14:creationId xmlns:p14="http://schemas.microsoft.com/office/powerpoint/2010/main" val="3600235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sz="2800" b="1" dirty="0">
                <a:solidFill>
                  <a:prstClr val="black"/>
                </a:solidFill>
              </a:rPr>
              <a:t>OSNOVE KVALIFIKACIJSKOG OKVIRA</a:t>
            </a:r>
            <a:br>
              <a:rPr lang="bs-Latn-BA" sz="2800" b="1" dirty="0">
                <a:solidFill>
                  <a:prstClr val="black"/>
                </a:solidFill>
              </a:rPr>
            </a:br>
            <a:r>
              <a:rPr lang="bs-Latn-BA" sz="2800" b="1" dirty="0">
                <a:solidFill>
                  <a:prstClr val="black"/>
                </a:solidFill>
              </a:rPr>
              <a:t>U BOSNI I HERCEGOVINI</a:t>
            </a:r>
            <a:endParaRPr lang="bs-Latn-BA" dirty="0"/>
          </a:p>
        </p:txBody>
      </p:sp>
      <p:sp>
        <p:nvSpPr>
          <p:cNvPr id="3" name="Content Placeholder 2"/>
          <p:cNvSpPr>
            <a:spLocks noGrp="1"/>
          </p:cNvSpPr>
          <p:nvPr>
            <p:ph idx="1"/>
          </p:nvPr>
        </p:nvSpPr>
        <p:spPr/>
        <p:txBody>
          <a:bodyPr/>
          <a:lstStyle/>
          <a:p>
            <a:r>
              <a:rPr lang="hr-HR" dirty="0"/>
              <a:t>Jezgro Evropskog kvalifikacijskog okvira se sastoji od osam zajedničkih referentnih nivoa u kojima se klasificiraju znanja, vještine i kompetencije, postignuti kao ishodi učenja. Ovih osam nivoa kvalifikacijskog okvira generički obuhvata sve nivoe i tipove obrazovanja i djeluje kao sredstvo prepoznavanja, razumijevanja i upoređivanja kvalifikacija unutar zemalja Evropske unije. </a:t>
            </a:r>
            <a:endParaRPr lang="bs-Latn-BA" dirty="0"/>
          </a:p>
          <a:p>
            <a:endParaRPr lang="bs-Latn-BA" dirty="0"/>
          </a:p>
        </p:txBody>
      </p:sp>
    </p:spTree>
    <p:extLst>
      <p:ext uri="{BB962C8B-B14F-4D97-AF65-F5344CB8AC3E}">
        <p14:creationId xmlns:p14="http://schemas.microsoft.com/office/powerpoint/2010/main" val="1736797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sz="2800" b="1" dirty="0">
                <a:solidFill>
                  <a:prstClr val="black"/>
                </a:solidFill>
              </a:rPr>
              <a:t>OSNOVE KVALIFIKACIJSKOG OKVIRA</a:t>
            </a:r>
            <a:br>
              <a:rPr lang="bs-Latn-BA" sz="2800" b="1" dirty="0">
                <a:solidFill>
                  <a:prstClr val="black"/>
                </a:solidFill>
              </a:rPr>
            </a:br>
            <a:r>
              <a:rPr lang="bs-Latn-BA" sz="2800" b="1" dirty="0">
                <a:solidFill>
                  <a:prstClr val="black"/>
                </a:solidFill>
              </a:rPr>
              <a:t>U BOSNI I HERCEGOVINI</a:t>
            </a:r>
            <a:endParaRPr lang="bs-Latn-BA" dirty="0"/>
          </a:p>
        </p:txBody>
      </p:sp>
      <p:sp>
        <p:nvSpPr>
          <p:cNvPr id="3" name="Content Placeholder 2"/>
          <p:cNvSpPr>
            <a:spLocks noGrp="1"/>
          </p:cNvSpPr>
          <p:nvPr>
            <p:ph idx="1"/>
          </p:nvPr>
        </p:nvSpPr>
        <p:spPr/>
        <p:txBody>
          <a:bodyPr>
            <a:normAutofit fontScale="62500" lnSpcReduction="20000"/>
          </a:bodyPr>
          <a:lstStyle/>
          <a:p>
            <a:pPr marL="0" indent="0">
              <a:buNone/>
            </a:pPr>
            <a:r>
              <a:rPr lang="hr-HR" dirty="0"/>
              <a:t>Osnovna </a:t>
            </a:r>
            <a:r>
              <a:rPr lang="hr-HR" b="1" dirty="0"/>
              <a:t>načela</a:t>
            </a:r>
            <a:r>
              <a:rPr lang="hr-HR" dirty="0"/>
              <a:t> pri izradi Osnova kvalifikacijskog okvira u Bosni i Hercegovini su:</a:t>
            </a:r>
            <a:endParaRPr lang="bs-Latn-BA" dirty="0"/>
          </a:p>
          <a:p>
            <a:pPr marL="0" indent="0">
              <a:buNone/>
            </a:pPr>
            <a:r>
              <a:rPr lang="hr-HR" dirty="0"/>
              <a:t> </a:t>
            </a:r>
            <a:endParaRPr lang="bs-Latn-BA" dirty="0"/>
          </a:p>
          <a:p>
            <a:pPr lvl="0"/>
            <a:r>
              <a:rPr lang="hr-HR" dirty="0"/>
              <a:t>Uvažavanje tradicije i sadašnjeg stanja u obrazovanju u Bosni i Hercegovini;</a:t>
            </a:r>
            <a:endParaRPr lang="bs-Latn-BA" dirty="0"/>
          </a:p>
          <a:p>
            <a:pPr lvl="0"/>
            <a:r>
              <a:rPr lang="hr-HR" dirty="0"/>
              <a:t>Uvažavanje smjernica Evropske unije, iskustava drugih država u izgradnji vlastitih kvalifikacijskih nivoa i priprema društva za evropske integracije;</a:t>
            </a:r>
            <a:endParaRPr lang="bs-Latn-BA" dirty="0"/>
          </a:p>
          <a:p>
            <a:pPr lvl="0"/>
            <a:r>
              <a:rPr lang="hr-HR" dirty="0"/>
              <a:t>Transparentnost postojećih i novih kvalifikacija;</a:t>
            </a:r>
            <a:endParaRPr lang="bs-Latn-BA" dirty="0"/>
          </a:p>
          <a:p>
            <a:pPr lvl="0"/>
            <a:r>
              <a:rPr lang="hr-HR" dirty="0"/>
              <a:t>Preciziranje nivoa i vrste kvalifikacija;</a:t>
            </a:r>
            <a:endParaRPr lang="bs-Latn-BA" dirty="0"/>
          </a:p>
          <a:p>
            <a:pPr lvl="0"/>
            <a:r>
              <a:rPr lang="hr-HR" dirty="0"/>
              <a:t>Horizontalna mobilnost i vertikalna prohodnost kompetencija između različitih podsistema obrazovanja ;</a:t>
            </a:r>
            <a:endParaRPr lang="bs-Latn-BA" dirty="0"/>
          </a:p>
          <a:p>
            <a:pPr lvl="0"/>
            <a:r>
              <a:rPr lang="hr-HR" dirty="0"/>
              <a:t>Izgradnja partnerstva sa svim zainteresiranim stranama: nadležnim obrazovnim vlastima i institucijama, statističkim sistemima, poslodavcima, sindikatima, pružaocima usluga obrazovanja, akademskom zajednicom, civilnim društvom i drugima.</a:t>
            </a:r>
            <a:endParaRPr lang="bs-Latn-BA" dirty="0"/>
          </a:p>
          <a:p>
            <a:endParaRPr lang="bs-Latn-BA" dirty="0"/>
          </a:p>
        </p:txBody>
      </p:sp>
    </p:spTree>
    <p:extLst>
      <p:ext uri="{BB962C8B-B14F-4D97-AF65-F5344CB8AC3E}">
        <p14:creationId xmlns:p14="http://schemas.microsoft.com/office/powerpoint/2010/main" val="2697559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dirty="0">
                <a:solidFill>
                  <a:prstClr val="black"/>
                </a:solidFill>
              </a:rPr>
              <a:t>OSNOVE KVALIFIKACIJSKOG OKVIRA</a:t>
            </a:r>
            <a:br>
              <a:rPr lang="bs-Latn-BA" b="1" dirty="0">
                <a:solidFill>
                  <a:prstClr val="black"/>
                </a:solidFill>
              </a:rPr>
            </a:br>
            <a:r>
              <a:rPr lang="bs-Latn-BA" b="1" dirty="0">
                <a:solidFill>
                  <a:prstClr val="black"/>
                </a:solidFill>
              </a:rPr>
              <a:t>U BOSNI I HERCEGOVINI</a:t>
            </a:r>
            <a:endParaRPr lang="bs-Latn-BA" dirty="0"/>
          </a:p>
        </p:txBody>
      </p:sp>
      <p:sp>
        <p:nvSpPr>
          <p:cNvPr id="3" name="Content Placeholder 2"/>
          <p:cNvSpPr>
            <a:spLocks noGrp="1"/>
          </p:cNvSpPr>
          <p:nvPr>
            <p:ph idx="1"/>
          </p:nvPr>
        </p:nvSpPr>
        <p:spPr/>
        <p:txBody>
          <a:bodyPr>
            <a:normAutofit fontScale="77500" lnSpcReduction="20000"/>
          </a:bodyPr>
          <a:lstStyle/>
          <a:p>
            <a:r>
              <a:rPr lang="hr-HR" dirty="0"/>
              <a:t>Nivoi ovog okvira određuju postignuća u bilo kojoj oblasti obrazovanja i obuke, bez obzira na način obrazovanja, što omogućava upoređivanje kvalifikacija na osnovu istog sistemskog vrednovanja i veću objektivnost u ocjenjivanju postignuća. Time se olakšava vertikalna i horizontalna prohodnost kroz cijeli sistem obrazovanja i obuke, kako u zemlji, tako i izvan nje.</a:t>
            </a:r>
            <a:endParaRPr lang="bs-Latn-BA" dirty="0"/>
          </a:p>
          <a:p>
            <a:pPr marL="0" indent="0">
              <a:buNone/>
            </a:pPr>
            <a:endParaRPr lang="bs-Latn-BA" dirty="0"/>
          </a:p>
          <a:p>
            <a:r>
              <a:rPr lang="hr-HR" dirty="0"/>
              <a:t>Ishodi učenja definisani su deskriptorima koji opisuju očekivana znanja, vještine i kompetencije za svaki kvalifikacijski nivo (i eventualne podnivoe), od osnovnog obrazovanja do nivoa doktorata.</a:t>
            </a:r>
            <a:endParaRPr lang="bs-Latn-BA" dirty="0"/>
          </a:p>
          <a:p>
            <a:endParaRPr lang="bs-Latn-BA" dirty="0"/>
          </a:p>
        </p:txBody>
      </p:sp>
    </p:spTree>
    <p:extLst>
      <p:ext uri="{BB962C8B-B14F-4D97-AF65-F5344CB8AC3E}">
        <p14:creationId xmlns:p14="http://schemas.microsoft.com/office/powerpoint/2010/main" val="1185500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KLJUČNE KOMPETENCIJE</a:t>
            </a:r>
            <a:br>
              <a:rPr lang="bs-Latn-BA" dirty="0" smtClean="0"/>
            </a:br>
            <a:endParaRPr lang="bs-Latn-BA" dirty="0"/>
          </a:p>
        </p:txBody>
      </p:sp>
      <p:sp>
        <p:nvSpPr>
          <p:cNvPr id="3" name="Content Placeholder 2"/>
          <p:cNvSpPr>
            <a:spLocks noGrp="1"/>
          </p:cNvSpPr>
          <p:nvPr>
            <p:ph idx="1"/>
          </p:nvPr>
        </p:nvSpPr>
        <p:spPr/>
        <p:txBody>
          <a:bodyPr>
            <a:normAutofit fontScale="85000" lnSpcReduction="20000"/>
          </a:bodyPr>
          <a:lstStyle/>
          <a:p>
            <a:pPr marL="0" indent="0">
              <a:buNone/>
            </a:pPr>
            <a:r>
              <a:rPr lang="bs-Latn-BA" dirty="0"/>
              <a:t>Europska unija 2006. godine definirala je osam ključnih kompetencija koncepta cjeloživotnog učenja:</a:t>
            </a:r>
          </a:p>
          <a:p>
            <a:pPr lvl="0"/>
            <a:r>
              <a:rPr lang="bs-Latn-BA" dirty="0"/>
              <a:t>komunikacija na maternjem jeziku</a:t>
            </a:r>
          </a:p>
          <a:p>
            <a:pPr lvl="0"/>
            <a:r>
              <a:rPr lang="bs-Latn-BA" dirty="0"/>
              <a:t>komunikacija na stranim jezicima</a:t>
            </a:r>
          </a:p>
          <a:p>
            <a:pPr lvl="0"/>
            <a:r>
              <a:rPr lang="bs-Latn-BA" dirty="0"/>
              <a:t>matematičke kompetencije i osnove znanosti i tehnologije</a:t>
            </a:r>
          </a:p>
          <a:p>
            <a:pPr lvl="0"/>
            <a:r>
              <a:rPr lang="bs-Latn-BA" dirty="0"/>
              <a:t>digitalne kompetencije</a:t>
            </a:r>
          </a:p>
          <a:p>
            <a:pPr lvl="0"/>
            <a:r>
              <a:rPr lang="bs-Latn-BA" dirty="0"/>
              <a:t>naučiti učiti</a:t>
            </a:r>
          </a:p>
          <a:p>
            <a:pPr lvl="0"/>
            <a:r>
              <a:rPr lang="bs-Latn-BA" dirty="0"/>
              <a:t>društvene i građanske kompetencije</a:t>
            </a:r>
          </a:p>
          <a:p>
            <a:pPr lvl="0"/>
            <a:r>
              <a:rPr lang="bs-Latn-BA" dirty="0"/>
              <a:t>smisao za inicijativu i poduzetništvo</a:t>
            </a:r>
          </a:p>
          <a:p>
            <a:pPr lvl="0"/>
            <a:r>
              <a:rPr lang="bs-Latn-BA" dirty="0"/>
              <a:t>kulturna osvještenost i izražavanje u području kulture.</a:t>
            </a:r>
          </a:p>
          <a:p>
            <a:endParaRPr lang="bs-Latn-BA" dirty="0"/>
          </a:p>
        </p:txBody>
      </p:sp>
    </p:spTree>
    <p:extLst>
      <p:ext uri="{BB962C8B-B14F-4D97-AF65-F5344CB8AC3E}">
        <p14:creationId xmlns:p14="http://schemas.microsoft.com/office/powerpoint/2010/main" val="578247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TotalTime>
  <Words>1197</Words>
  <Application>Microsoft Office PowerPoint</Application>
  <PresentationFormat>On-screen Show (4:3)</PresentationFormat>
  <Paragraphs>98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SEMINAR ZA NASTAVNIKE FIZIKE</vt:lpstr>
      <vt:lpstr>OSNOVE KVALIFIKACIJSKOG OKVIRA U BOSNI I HERCEGOVINI </vt:lpstr>
      <vt:lpstr>OSNOVE KVALIFIKACIJSKOG OKVIRA U BOSNI I HERCEGOVINI</vt:lpstr>
      <vt:lpstr>OSNOVE KVALIFIKACIJSKOG OKVIRA U BOSNI I HERCEGOVINI</vt:lpstr>
      <vt:lpstr>OSNOVE KVALIFIKACIJSKOG OKVIRA U BOSNI I HERCEGOVINI</vt:lpstr>
      <vt:lpstr>OSNOVE KVALIFIKACIJSKOG OKVIRA U BOSNI I HERCEGOVINI</vt:lpstr>
      <vt:lpstr>OSNOVE KVALIFIKACIJSKOG OKVIRA U BOSNI I HERCEGOVINI</vt:lpstr>
      <vt:lpstr>OSNOVE KVALIFIKACIJSKOG OKVIRA U BOSNI I HERCEGOVINI</vt:lpstr>
      <vt:lpstr>KLJUČNE KOMPETENCIJE </vt:lpstr>
      <vt:lpstr>BLOOMOVA TAKSONOMIJA ZNANJA  </vt:lpstr>
      <vt:lpstr>BLOOMOVA TAKSONOMIJA ZNANJA</vt:lpstr>
      <vt:lpstr>BLOOMOVA TAKSONOMIJA ZNANJA</vt:lpstr>
      <vt:lpstr>BLOOMOVA TAKSONOMIJA ZNANJA</vt:lpstr>
      <vt:lpstr>BLOOMOVA TAKSONOMIJA ZNANJA</vt:lpstr>
      <vt:lpstr>ISHODI UČENJA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ZA NASTAVNIKE FIZIKE</dc:title>
  <dc:creator>Korisnik</dc:creator>
  <cp:lastModifiedBy>Korisnik</cp:lastModifiedBy>
  <cp:revision>17</cp:revision>
  <dcterms:created xsi:type="dcterms:W3CDTF">2018-01-15T08:51:53Z</dcterms:created>
  <dcterms:modified xsi:type="dcterms:W3CDTF">2018-01-16T07:02:16Z</dcterms:modified>
</cp:coreProperties>
</file>